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89" r:id="rId4"/>
    <p:sldId id="990" r:id="rId5"/>
    <p:sldId id="991" r:id="rId6"/>
    <p:sldId id="992" r:id="rId7"/>
    <p:sldId id="99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What do they do</a:t>
            </a:r>
            <a:r>
              <a:rPr lang="zh-CN" altLang="en-US" sz="52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单元目标导航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5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54229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914083"/>
              </p:ext>
            </p:extLst>
          </p:nvPr>
        </p:nvGraphicFramePr>
        <p:xfrm>
          <a:off x="334566" y="1451015"/>
          <a:ext cx="11521280" cy="4389644"/>
        </p:xfrm>
        <a:graphic>
          <a:graphicData uri="http://schemas.openxmlformats.org/drawingml/2006/table">
            <a:tbl>
              <a:tblPr firstRow="1" firstCol="1" bandRow="1"/>
              <a:tblGrid>
                <a:gridCol w="936104">
                  <a:extLst>
                    <a:ext uri="{9D8B030D-6E8A-4147-A177-3AD203B41FA5}">
                      <a16:colId xmlns:a16="http://schemas.microsoft.com/office/drawing/2014/main" val="317698515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220275839"/>
                    </a:ext>
                  </a:extLst>
                </a:gridCol>
                <a:gridCol w="9793088">
                  <a:extLst>
                    <a:ext uri="{9D8B030D-6E8A-4147-A177-3AD203B41FA5}">
                      <a16:colId xmlns:a16="http://schemas.microsoft.com/office/drawing/2014/main" val="50550517"/>
                    </a:ext>
                  </a:extLst>
                </a:gridCol>
              </a:tblGrid>
              <a:tr h="4434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51" marR="3251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698479"/>
                  </a:ext>
                </a:extLst>
              </a:tr>
              <a:tr h="951074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老师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教　　　　　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写　　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工作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doctor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医生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帮助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工人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nurse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护士</a:t>
                      </a:r>
                    </a:p>
                  </a:txBody>
                  <a:tcPr marL="3251" marR="3251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66412"/>
                  </a:ext>
                </a:extLst>
              </a:tr>
              <a:tr h="274372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作家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sick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生病的　　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人们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factory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工厂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厨师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driver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驾驶员，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司机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农民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policeman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警察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提优</a:t>
                      </a: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butterfly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蝴蝶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fireman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消防员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cop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警察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relative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亲戚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工作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51" marR="3251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251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5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54229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117221"/>
              </p:ext>
            </p:extLst>
          </p:nvPr>
        </p:nvGraphicFramePr>
        <p:xfrm>
          <a:off x="321813" y="1451015"/>
          <a:ext cx="11534033" cy="3759454"/>
        </p:xfrm>
        <a:graphic>
          <a:graphicData uri="http://schemas.openxmlformats.org/drawingml/2006/table">
            <a:tbl>
              <a:tblPr firstRow="1" firstCol="1" bandRow="1"/>
              <a:tblGrid>
                <a:gridCol w="770685">
                  <a:extLst>
                    <a:ext uri="{9D8B030D-6E8A-4147-A177-3AD203B41FA5}">
                      <a16:colId xmlns:a16="http://schemas.microsoft.com/office/drawing/2014/main" val="3175407201"/>
                    </a:ext>
                  </a:extLst>
                </a:gridCol>
                <a:gridCol w="10763348">
                  <a:extLst>
                    <a:ext uri="{9D8B030D-6E8A-4147-A177-3AD203B41FA5}">
                      <a16:colId xmlns:a16="http://schemas.microsoft.com/office/drawing/2014/main" val="42634861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 English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教英语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 of students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许多学生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 teacher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一名英语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老师</a:t>
                      </a:r>
                      <a:r>
                        <a:rPr lang="en-US" altLang="zh-CN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stories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写故事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help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sick people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帮助病人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factory worker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一名工厂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工人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sweets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制作糖果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lot of sweets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吃许多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糖果</a:t>
                      </a:r>
                      <a:r>
                        <a:rPr lang="en-US" altLang="zh-CN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 cars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如此多的小汽车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car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有一辆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小汽车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sky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在天空中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478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010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5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54229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493755"/>
              </p:ext>
            </p:extLst>
          </p:nvPr>
        </p:nvGraphicFramePr>
        <p:xfrm>
          <a:off x="334566" y="1451015"/>
          <a:ext cx="11521280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869531">
                  <a:extLst>
                    <a:ext uri="{9D8B030D-6E8A-4147-A177-3AD203B41FA5}">
                      <a16:colId xmlns:a16="http://schemas.microsoft.com/office/drawing/2014/main" val="3946061727"/>
                    </a:ext>
                  </a:extLst>
                </a:gridCol>
                <a:gridCol w="10651749">
                  <a:extLst>
                    <a:ext uri="{9D8B030D-6E8A-4147-A177-3AD203B41FA5}">
                      <a16:colId xmlns:a16="http://schemas.microsoft.com/office/drawing/2014/main" val="253897282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—What does your father do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？你的父亲是做什么工作的？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father is a teacher.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我的父亲是一位老师。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询问他人的职业的基本结构为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答句为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a/an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职业名词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。当主语为第三人称单数时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助动词用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does,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反之用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。我们还可以用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来询问他人的职业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其答语为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a/an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职业名词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stories.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她写故事。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He helps sick people.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他帮助病人。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She makes sweets.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她做糖果。</a:t>
                      </a: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343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801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5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54229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401430"/>
              </p:ext>
            </p:extLst>
          </p:nvPr>
        </p:nvGraphicFramePr>
        <p:xfrm>
          <a:off x="347400" y="1451015"/>
          <a:ext cx="11508446" cy="4965573"/>
        </p:xfrm>
        <a:graphic>
          <a:graphicData uri="http://schemas.openxmlformats.org/drawingml/2006/table">
            <a:tbl>
              <a:tblPr firstRow="1" firstCol="1" bandRow="1"/>
              <a:tblGrid>
                <a:gridCol w="779254">
                  <a:extLst>
                    <a:ext uri="{9D8B030D-6E8A-4147-A177-3AD203B41FA5}">
                      <a16:colId xmlns:a16="http://schemas.microsoft.com/office/drawing/2014/main" val="3716524943"/>
                    </a:ext>
                  </a:extLst>
                </a:gridCol>
                <a:gridCol w="10729192">
                  <a:extLst>
                    <a:ext uri="{9D8B030D-6E8A-4147-A177-3AD203B41FA5}">
                      <a16:colId xmlns:a16="http://schemas.microsoft.com/office/drawing/2014/main" val="190179580"/>
                    </a:ext>
                  </a:extLst>
                </a:gridCol>
              </a:tblGrid>
              <a:tr h="26260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一般现在时态：一般现在时表示现在习惯性的或经常反复发生的动作，或者存在的状态。其构成形式有两种：一是句子的谓语动词为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am,is,are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，二是句中的谓语动词为实义动词。下面主要讲讲谓语动词为实义动词的情况。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肯定句分两种情况：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主语为第三人称单数时，谓语动词要用三单形式，其基本结构为：主语＋动词的第三人称单数形式＋其他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当主语为第一人称、第二人称或第三人称复数时，其基本结构为：主语＋动词原形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endParaRPr lang="en-US" altLang="zh-CN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sweets.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我喜欢糖果。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likes cars. My father likes cars too. 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他喜欢汽车。我的爸爸也喜欢汽车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133" marR="18133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61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740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5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54229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853472"/>
              </p:ext>
            </p:extLst>
          </p:nvPr>
        </p:nvGraphicFramePr>
        <p:xfrm>
          <a:off x="347400" y="1451015"/>
          <a:ext cx="11508446" cy="3771075"/>
        </p:xfrm>
        <a:graphic>
          <a:graphicData uri="http://schemas.openxmlformats.org/drawingml/2006/table">
            <a:tbl>
              <a:tblPr firstRow="1" firstCol="1" bandRow="1"/>
              <a:tblGrid>
                <a:gridCol w="779254">
                  <a:extLst>
                    <a:ext uri="{9D8B030D-6E8A-4147-A177-3AD203B41FA5}">
                      <a16:colId xmlns:a16="http://schemas.microsoft.com/office/drawing/2014/main" val="3716524943"/>
                    </a:ext>
                  </a:extLst>
                </a:gridCol>
                <a:gridCol w="10729192">
                  <a:extLst>
                    <a:ext uri="{9D8B030D-6E8A-4147-A177-3AD203B41FA5}">
                      <a16:colId xmlns:a16="http://schemas.microsoft.com/office/drawing/2014/main" val="190179580"/>
                    </a:ext>
                  </a:extLst>
                </a:gridCol>
              </a:tblGrid>
              <a:tr h="26260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特殊疑问句也分两种情况，其基本结构分别为：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主语为第三人称单数：特殊疑问词＋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主语为第一人称、第二人称或第三人称复数：特殊疑问词＋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例句：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does your mother do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？你的母亲是做什么工作的？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—She’s a nurse.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她是一名护士。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 do you do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？你是做什么工作的？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—I’m a student.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我是一名学生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133" marR="18133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61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593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5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54229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723475"/>
              </p:ext>
            </p:extLst>
          </p:nvPr>
        </p:nvGraphicFramePr>
        <p:xfrm>
          <a:off x="347400" y="1451015"/>
          <a:ext cx="11508446" cy="3119374"/>
        </p:xfrm>
        <a:graphic>
          <a:graphicData uri="http://schemas.openxmlformats.org/drawingml/2006/table">
            <a:tbl>
              <a:tblPr firstRow="1" firstCol="1" bandRow="1"/>
              <a:tblGrid>
                <a:gridCol w="779254">
                  <a:extLst>
                    <a:ext uri="{9D8B030D-6E8A-4147-A177-3AD203B41FA5}">
                      <a16:colId xmlns:a16="http://schemas.microsoft.com/office/drawing/2014/main" val="3716524943"/>
                    </a:ext>
                  </a:extLst>
                </a:gridCol>
                <a:gridCol w="10729192">
                  <a:extLst>
                    <a:ext uri="{9D8B030D-6E8A-4147-A177-3AD203B41FA5}">
                      <a16:colId xmlns:a16="http://schemas.microsoft.com/office/drawing/2014/main" val="190179580"/>
                    </a:ext>
                  </a:extLst>
                </a:gridCol>
              </a:tblGrid>
              <a:tr h="26260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C2E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动词的第三人称单数形式的变化规则：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大多数动词在词尾加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“s”;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以辅音字母加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“y”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结尾的，要先将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“y”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变为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，然后再加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”;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s,x,ch,sh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结尾的，在词尾加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④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部分以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“o”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结尾的动词，在词尾加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</a:txBody>
                  <a:tcPr marL="18133" marR="18133" marT="0" marB="0" anchor="ctr">
                    <a:lnL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7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61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60086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712</Words>
  <Application>Microsoft Office PowerPoint</Application>
  <PresentationFormat>自定义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339</cp:revision>
  <dcterms:created xsi:type="dcterms:W3CDTF">2020-11-06T05:24:00Z</dcterms:created>
  <dcterms:modified xsi:type="dcterms:W3CDTF">2025-06-30T06:07:52Z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